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82" r:id="rId4"/>
    <p:sldId id="283" r:id="rId5"/>
    <p:sldId id="291" r:id="rId6"/>
    <p:sldId id="284" r:id="rId7"/>
    <p:sldId id="294" r:id="rId8"/>
    <p:sldId id="295" r:id="rId9"/>
    <p:sldId id="285" r:id="rId10"/>
    <p:sldId id="296" r:id="rId11"/>
    <p:sldId id="297" r:id="rId12"/>
    <p:sldId id="298" r:id="rId13"/>
    <p:sldId id="300" r:id="rId14"/>
    <p:sldId id="299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1" autoAdjust="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47A010-AE7E-4B0D-810D-F3377E0011CF}" type="datetime1">
              <a:rPr lang="es-ES" smtClean="0"/>
              <a:t>07/11/2018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0F111A-19E5-454C-AE3D-408EB1BC015B}" type="datetime1">
              <a:rPr lang="es-ES" noProof="0" smtClean="0"/>
              <a:t>07/11/2018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817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967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227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78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020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292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483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450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1511250"/>
            <a:ext cx="4500000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Quin-to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6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2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PROGRAMACIÓN</a:t>
            </a:r>
            <a:br>
              <a:rPr lang="es-E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DINÁMICA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7082688" y="3943520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PROGRAMACIÓN </a:t>
            </a:r>
            <a:br>
              <a:rPr lang="es-E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s-ES" sz="1600" b="1" spc="-100" dirty="0">
                <a:latin typeface="Corbel" panose="020B0503020204020204" pitchFamily="34" charset="0"/>
              </a:rPr>
              <a:t>DINÁMICA</a:t>
            </a:r>
            <a:endParaRPr lang="es-E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6" r="37936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984" y="3936918"/>
            <a:ext cx="6798250" cy="1674470"/>
          </a:xfrm>
        </p:spPr>
        <p:txBody>
          <a:bodyPr rtlCol="0"/>
          <a:lstStyle/>
          <a:p>
            <a:pPr rtl="0"/>
            <a:r>
              <a:rPr lang="es-ES" sz="4800" dirty="0" err="1"/>
              <a:t>tyPESETTING</a:t>
            </a:r>
            <a:endParaRPr lang="es-ES" sz="4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9E94608-0DC1-4AB2-B4C1-482C97EF7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" y="64169"/>
            <a:ext cx="6798250" cy="45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03FCA-1125-4DA6-920A-D099FBF316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10</a:t>
            </a:fld>
            <a:endParaRPr lang="es-ES" noProof="0"/>
          </a:p>
        </p:txBody>
      </p:sp>
      <p:pic>
        <p:nvPicPr>
          <p:cNvPr id="5" name="Marcador de posición de imagen 12">
            <a:extLst>
              <a:ext uri="{FF2B5EF4-FFF2-40B4-BE49-F238E27FC236}">
                <a16:creationId xmlns:a16="http://schemas.microsoft.com/office/drawing/2014/main" id="{0583DCFE-A53E-47CC-A530-CA6D46F3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A7C81C-EC5E-4387-97E7-C9DBC2FC1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1" y="666000"/>
            <a:ext cx="10405506" cy="60031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870DB6B-B2FD-4BC8-AFF1-30E9C20EA5D8}"/>
              </a:ext>
            </a:extLst>
          </p:cNvPr>
          <p:cNvSpPr txBox="1">
            <a:spLocks/>
          </p:cNvSpPr>
          <p:nvPr/>
        </p:nvSpPr>
        <p:spPr>
          <a:xfrm>
            <a:off x="235521" y="234000"/>
            <a:ext cx="9198116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Construcción de tabla de coste</a:t>
            </a:r>
          </a:p>
        </p:txBody>
      </p:sp>
    </p:spTree>
    <p:extLst>
      <p:ext uri="{BB962C8B-B14F-4D97-AF65-F5344CB8AC3E}">
        <p14:creationId xmlns:p14="http://schemas.microsoft.com/office/powerpoint/2010/main" val="286296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F375CE-7208-465D-9B98-A44E5916C3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2C7481-878B-40FA-93D9-8C68B98BA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96" y="224231"/>
            <a:ext cx="6760745" cy="6409537"/>
          </a:xfrm>
          <a:prstGeom prst="rect">
            <a:avLst/>
          </a:prstGeom>
        </p:spPr>
      </p:pic>
      <p:pic>
        <p:nvPicPr>
          <p:cNvPr id="8" name="Marcador de posición de imagen 12">
            <a:extLst>
              <a:ext uri="{FF2B5EF4-FFF2-40B4-BE49-F238E27FC236}">
                <a16:creationId xmlns:a16="http://schemas.microsoft.com/office/drawing/2014/main" id="{12D015C5-5A75-4EBE-8129-E2F4F354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45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116E85-6742-44BB-813B-EA65FB71E7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5" name="Marcador de posición de imagen 12">
            <a:extLst>
              <a:ext uri="{FF2B5EF4-FFF2-40B4-BE49-F238E27FC236}">
                <a16:creationId xmlns:a16="http://schemas.microsoft.com/office/drawing/2014/main" id="{7F88EAAE-3373-459A-8463-D542DFF97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77114D-44F2-45EA-8E51-09881F0A9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1"/>
          <a:stretch/>
        </p:blipFill>
        <p:spPr>
          <a:xfrm>
            <a:off x="466080" y="613926"/>
            <a:ext cx="9234199" cy="6192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8A39D6C-34DE-454D-BDFD-46E7294FCD22}"/>
              </a:ext>
            </a:extLst>
          </p:cNvPr>
          <p:cNvSpPr txBox="1">
            <a:spLocks/>
          </p:cNvSpPr>
          <p:nvPr/>
        </p:nvSpPr>
        <p:spPr>
          <a:xfrm>
            <a:off x="335747" y="181926"/>
            <a:ext cx="9198116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Calculo de los saltos de línea</a:t>
            </a:r>
          </a:p>
        </p:txBody>
      </p:sp>
    </p:spTree>
    <p:extLst>
      <p:ext uri="{BB962C8B-B14F-4D97-AF65-F5344CB8AC3E}">
        <p14:creationId xmlns:p14="http://schemas.microsoft.com/office/powerpoint/2010/main" val="91279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0" y="666000"/>
            <a:ext cx="5184913" cy="432000"/>
          </a:xfrm>
        </p:spPr>
        <p:txBody>
          <a:bodyPr rtlCol="0"/>
          <a:lstStyle/>
          <a:p>
            <a:pPr rtl="0"/>
            <a:r>
              <a:rPr lang="es-ES" dirty="0" err="1"/>
              <a:t>iNTRODUCCIóN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92474" y="1330925"/>
            <a:ext cx="2537326" cy="727550"/>
          </a:xfrm>
        </p:spPr>
        <p:txBody>
          <a:bodyPr rtlCol="0"/>
          <a:lstStyle/>
          <a:p>
            <a:pPr algn="ctr" rtl="0"/>
            <a:r>
              <a:rPr lang="es-ES" dirty="0"/>
              <a:t>Problema del Typesetting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401" y="2603907"/>
            <a:ext cx="8053137" cy="2529567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3200" dirty="0"/>
              <a:t>Typesetting, </a:t>
            </a:r>
          </a:p>
          <a:p>
            <a:pPr marL="0" indent="0" rtl="0">
              <a:buNone/>
            </a:pPr>
            <a:r>
              <a:rPr lang="es-ES" sz="3200" dirty="0" err="1"/>
              <a:t>word</a:t>
            </a:r>
            <a:r>
              <a:rPr lang="es-ES" sz="3200" dirty="0"/>
              <a:t> </a:t>
            </a:r>
            <a:r>
              <a:rPr lang="es-ES" sz="3200" dirty="0" err="1"/>
              <a:t>wrap</a:t>
            </a:r>
            <a:r>
              <a:rPr lang="es-ES" sz="3200" dirty="0"/>
              <a:t> o ajuste</a:t>
            </a:r>
          </a:p>
          <a:p>
            <a:pPr marL="0" indent="0" rtl="0">
              <a:buNone/>
            </a:pPr>
            <a:r>
              <a:rPr lang="es-ES" sz="3200" dirty="0"/>
              <a:t>de línea.</a:t>
            </a:r>
          </a:p>
          <a:p>
            <a:pPr marL="0" indent="0" rtl="0">
              <a:buNone/>
            </a:pP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3046D1-CA3C-4F57-946D-19F0EAD233DD}"/>
              </a:ext>
            </a:extLst>
          </p:cNvPr>
          <p:cNvSpPr txBox="1"/>
          <p:nvPr/>
        </p:nvSpPr>
        <p:spPr>
          <a:xfrm>
            <a:off x="6103926" y="2817397"/>
            <a:ext cx="28875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Typesetting, </a:t>
            </a:r>
          </a:p>
          <a:p>
            <a:r>
              <a:rPr lang="es-ES" sz="3200" dirty="0" err="1"/>
              <a:t>word</a:t>
            </a:r>
            <a:r>
              <a:rPr lang="es-ES" sz="3200" dirty="0"/>
              <a:t> </a:t>
            </a:r>
            <a:r>
              <a:rPr lang="es-ES" sz="3200" dirty="0" err="1"/>
              <a:t>wrap</a:t>
            </a:r>
            <a:r>
              <a:rPr lang="es-ES" sz="3200" dirty="0"/>
              <a:t> o </a:t>
            </a:r>
          </a:p>
          <a:p>
            <a:r>
              <a:rPr lang="es-ES" sz="3200" dirty="0"/>
              <a:t>ajuste de línea.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06DA3F14-9A49-426A-915B-F8ABBF58BE8D}"/>
              </a:ext>
            </a:extLst>
          </p:cNvPr>
          <p:cNvSpPr/>
          <p:nvPr/>
        </p:nvSpPr>
        <p:spPr>
          <a:xfrm>
            <a:off x="4670350" y="3435727"/>
            <a:ext cx="1168786" cy="3330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1201E42-9398-45B6-82BF-6549C502D741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/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8D8E48C-7B22-42DE-8ED4-FED7BBE515C7}"/>
              </a:ext>
            </a:extLst>
          </p:cNvPr>
          <p:cNvSpPr txBox="1"/>
          <p:nvPr/>
        </p:nvSpPr>
        <p:spPr>
          <a:xfrm>
            <a:off x="6088075" y="4061938"/>
            <a:ext cx="2887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dirty="0"/>
          </a:p>
          <a:p>
            <a:r>
              <a:rPr lang="es-ES" sz="3200" dirty="0"/>
              <a:t>		  18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C5B15C4-47E1-4395-8D44-D4A1185BF08A}"/>
              </a:ext>
            </a:extLst>
          </p:cNvPr>
          <p:cNvSpPr txBox="1"/>
          <p:nvPr/>
        </p:nvSpPr>
        <p:spPr>
          <a:xfrm>
            <a:off x="1692579" y="1558566"/>
            <a:ext cx="51849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400" dirty="0"/>
              <a:t>Optimización de un texto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TypeSetting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475520"/>
            <a:ext cx="7589053" cy="3914627"/>
          </a:xfrm>
        </p:spPr>
        <p:txBody>
          <a:bodyPr rtlCol="0"/>
          <a:lstStyle/>
          <a:p>
            <a:pPr marL="0" indent="0">
              <a:spcAft>
                <a:spcPts val="0"/>
              </a:spcAft>
              <a:buNone/>
            </a:pPr>
            <a:r>
              <a:rPr lang="es-ES" sz="2500" dirty="0"/>
              <a:t>Texto optimizado: texto con menor coste</a:t>
            </a:r>
          </a:p>
          <a:p>
            <a:pPr marL="0" indent="0">
              <a:spcAft>
                <a:spcPts val="0"/>
              </a:spcAft>
              <a:buNone/>
            </a:pPr>
            <a:endParaRPr lang="es-ES" sz="2500" dirty="0"/>
          </a:p>
          <a:p>
            <a:pPr marL="0" indent="0">
              <a:spcAft>
                <a:spcPts val="0"/>
              </a:spcAft>
              <a:buNone/>
            </a:pPr>
            <a:r>
              <a:rPr lang="es-ES" sz="2500" dirty="0"/>
              <a:t>Coste:</a:t>
            </a:r>
          </a:p>
          <a:p>
            <a:pPr marL="0" indent="0">
              <a:spcAft>
                <a:spcPts val="0"/>
              </a:spcAft>
              <a:buNone/>
            </a:pPr>
            <a:endParaRPr lang="es-ES" sz="2500" dirty="0"/>
          </a:p>
          <a:p>
            <a:pPr marL="0" indent="0">
              <a:spcAft>
                <a:spcPts val="0"/>
              </a:spcAft>
              <a:buNone/>
            </a:pPr>
            <a:endParaRPr lang="es-ES" sz="2500" dirty="0"/>
          </a:p>
          <a:p>
            <a:pPr marL="0" indent="0">
              <a:spcAft>
                <a:spcPts val="0"/>
              </a:spcAft>
              <a:buNone/>
            </a:pPr>
            <a:endParaRPr lang="es-ES" sz="2500" dirty="0"/>
          </a:p>
          <a:p>
            <a:pPr marL="0" indent="0">
              <a:spcAft>
                <a:spcPts val="0"/>
              </a:spcAft>
              <a:buNone/>
            </a:pPr>
            <a:r>
              <a:rPr lang="es-ES" sz="2500" dirty="0"/>
              <a:t>Consideraremos una penalización cuadrática.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CE010A62-8A14-40FB-9294-7CFDB3930210}"/>
                  </a:ext>
                </a:extLst>
              </p:cNvPr>
              <p:cNvSpPr/>
              <p:nvPr/>
            </p:nvSpPr>
            <p:spPr>
              <a:xfrm>
                <a:off x="1531578" y="2382182"/>
                <a:ext cx="2035736" cy="80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s-ES" sz="250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5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s-ES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ES" sz="25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5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s-ES" sz="2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s-ES" sz="25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sz="2500" dirty="0"/>
              </a:p>
            </p:txBody>
          </p:sp>
        </mc:Choice>
        <mc:Fallback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CE010A62-8A14-40FB-9294-7CFDB3930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578" y="2382182"/>
                <a:ext cx="2035736" cy="8034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Marcador de posición de imagen 12">
            <a:extLst>
              <a:ext uri="{FF2B5EF4-FFF2-40B4-BE49-F238E27FC236}">
                <a16:creationId xmlns:a16="http://schemas.microsoft.com/office/drawing/2014/main" id="{F45FC8DF-2445-475A-B7E6-35565E268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92599362-F1BE-47FD-B92B-819D2F93582A}"/>
                  </a:ext>
                </a:extLst>
              </p:cNvPr>
              <p:cNvSpPr/>
              <p:nvPr/>
            </p:nvSpPr>
            <p:spPr>
              <a:xfrm>
                <a:off x="4079582" y="2143655"/>
                <a:ext cx="3611373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25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5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s-ES" sz="2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𝑐𝑎𝑟𝑎𝑐𝑡𝑒𝑟𝑒𝑠</m:t>
                    </m:r>
                  </m:oMath>
                </a14:m>
                <a:r>
                  <a:rPr lang="es-ES" sz="2500" b="0" dirty="0"/>
                  <a:t> por línea</a:t>
                </a:r>
              </a:p>
            </p:txBody>
          </p:sp>
        </mc:Choice>
        <mc:Fallback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92599362-F1BE-47FD-B92B-819D2F9358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582" y="2143655"/>
                <a:ext cx="3611373" cy="477054"/>
              </a:xfrm>
              <a:prstGeom prst="rect">
                <a:avLst/>
              </a:prstGeom>
              <a:blipFill>
                <a:blip r:embed="rId5"/>
                <a:stretch>
                  <a:fillRect t="-11538" r="-1686" b="-294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F7D072AC-244C-4F69-B7D5-3F778D236DDC}"/>
                  </a:ext>
                </a:extLst>
              </p:cNvPr>
              <p:cNvSpPr/>
              <p:nvPr/>
            </p:nvSpPr>
            <p:spPr>
              <a:xfrm>
                <a:off x="3984690" y="2631362"/>
                <a:ext cx="2108911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E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500" b="0" i="1" smtClean="0">
                          <a:latin typeface="Cambria Math" panose="02040503050406030204" pitchFamily="18" charset="0"/>
                        </a:rPr>
                        <m:t>𝑀𝑎𝑟𝑔𝑒𝑛</m:t>
                      </m:r>
                    </m:oMath>
                  </m:oMathPara>
                </a14:m>
                <a:endParaRPr lang="es-ES" sz="2500" dirty="0"/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F7D072AC-244C-4F69-B7D5-3F778D236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90" y="2631362"/>
                <a:ext cx="2108911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B153821F-126C-405A-9BD8-58AFE5EDCE0E}"/>
                  </a:ext>
                </a:extLst>
              </p:cNvPr>
              <p:cNvSpPr/>
              <p:nvPr/>
            </p:nvSpPr>
            <p:spPr>
              <a:xfrm>
                <a:off x="4062498" y="3119069"/>
                <a:ext cx="2626616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2500" i="1" dirty="0"/>
                  <a:t>P </a:t>
                </a:r>
                <a14:m>
                  <m:oMath xmlns:m="http://schemas.openxmlformats.org/officeDocument/2006/math"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𝑝𝑒𝑛𝑎𝑙𝑖𝑧𝑎𝑐𝑖</m:t>
                    </m:r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S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s-ES" sz="2500" b="0" i="1" dirty="0"/>
              </a:p>
            </p:txBody>
          </p:sp>
        </mc:Choice>
        <mc:Fallback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B153821F-126C-405A-9BD8-58AFE5EDC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498" y="3119069"/>
                <a:ext cx="2626616" cy="477054"/>
              </a:xfrm>
              <a:prstGeom prst="rect">
                <a:avLst/>
              </a:prstGeom>
              <a:blipFill>
                <a:blip r:embed="rId7"/>
                <a:stretch>
                  <a:fillRect l="-3712" t="-11538" b="-294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ED65015A-6E76-460E-ACAC-427D96EB037C}"/>
              </a:ext>
            </a:extLst>
          </p:cNvPr>
          <p:cNvSpPr txBox="1">
            <a:spLocks/>
          </p:cNvSpPr>
          <p:nvPr/>
        </p:nvSpPr>
        <p:spPr>
          <a:xfrm>
            <a:off x="5290327" y="2617305"/>
            <a:ext cx="4178945" cy="391462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CB7E69-F6F7-4F83-B34B-076789B68BE7}"/>
              </a:ext>
            </a:extLst>
          </p:cNvPr>
          <p:cNvSpPr/>
          <p:nvPr/>
        </p:nvSpPr>
        <p:spPr>
          <a:xfrm>
            <a:off x="6208294" y="3429582"/>
            <a:ext cx="1010653" cy="13259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A5CE268B-1D91-48A8-8567-B391F1FEFB62}"/>
              </a:ext>
            </a:extLst>
          </p:cNvPr>
          <p:cNvSpPr txBox="1">
            <a:spLocks/>
          </p:cNvSpPr>
          <p:nvPr/>
        </p:nvSpPr>
        <p:spPr>
          <a:xfrm>
            <a:off x="593557" y="2617306"/>
            <a:ext cx="4178945" cy="391462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367AC59-4AF3-484A-85BF-01E93E9F8E25}"/>
              </a:ext>
            </a:extLst>
          </p:cNvPr>
          <p:cNvSpPr/>
          <p:nvPr/>
        </p:nvSpPr>
        <p:spPr>
          <a:xfrm>
            <a:off x="1448189" y="3429000"/>
            <a:ext cx="1010653" cy="13259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Penalización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Diferencia entre calcular el coste con penalización y sin ella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s-ES" dirty="0"/>
              <a:t>Disposición 1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57" y="2979759"/>
            <a:ext cx="4500000" cy="2870241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500" dirty="0"/>
              <a:t> Salida:</a:t>
            </a:r>
          </a:p>
          <a:p>
            <a:pPr marL="0" indent="0" rtl="0">
              <a:buNone/>
            </a:pPr>
            <a:r>
              <a:rPr lang="es-ES" sz="2500" dirty="0"/>
              <a:t>	</a:t>
            </a:r>
            <a:r>
              <a:rPr lang="es-ES" sz="2500" dirty="0" err="1"/>
              <a:t>aaa</a:t>
            </a:r>
            <a:r>
              <a:rPr lang="es-ES" sz="2500" dirty="0"/>
              <a:t>  </a:t>
            </a:r>
            <a:r>
              <a:rPr lang="es-ES" sz="2500" dirty="0" err="1"/>
              <a:t>bb</a:t>
            </a:r>
            <a:r>
              <a:rPr lang="es-ES" sz="2500" dirty="0"/>
              <a:t>	</a:t>
            </a:r>
          </a:p>
          <a:p>
            <a:pPr marL="0" indent="0" rtl="0">
              <a:buNone/>
            </a:pPr>
            <a:r>
              <a:rPr lang="es-ES" sz="2500" dirty="0"/>
              <a:t>	cc</a:t>
            </a:r>
            <a:r>
              <a:rPr lang="es-ES" sz="2500" dirty="0">
                <a:solidFill>
                  <a:srgbClr val="FF0000"/>
                </a:solidFill>
              </a:rPr>
              <a:t>____</a:t>
            </a:r>
          </a:p>
          <a:p>
            <a:pPr marL="0" indent="0" rtl="0">
              <a:buNone/>
            </a:pPr>
            <a:r>
              <a:rPr lang="es-ES" sz="2500" dirty="0"/>
              <a:t>	</a:t>
            </a:r>
            <a:r>
              <a:rPr lang="es-ES" sz="2500" dirty="0" err="1"/>
              <a:t>ddddd</a:t>
            </a:r>
            <a:r>
              <a:rPr lang="es-ES" sz="2500" dirty="0"/>
              <a:t>_</a:t>
            </a:r>
          </a:p>
          <a:p>
            <a:pPr marL="0" indent="0" rtl="0">
              <a:buNone/>
            </a:pPr>
            <a:endParaRPr lang="es-ES" sz="2500" dirty="0"/>
          </a:p>
          <a:p>
            <a:pPr marL="0" indent="0" rtl="0">
              <a:buNone/>
            </a:pPr>
            <a:r>
              <a:rPr lang="es-ES" sz="2500" dirty="0"/>
              <a:t>   Coste (sin):0+4+1=5</a:t>
            </a:r>
          </a:p>
          <a:p>
            <a:pPr marL="0" indent="0">
              <a:buNone/>
            </a:pPr>
            <a:r>
              <a:rPr lang="es-ES" sz="2500" dirty="0"/>
              <a:t>   Coste (con):0+</a:t>
            </a:r>
            <a:r>
              <a:rPr lang="es-ES" sz="2500" dirty="0">
                <a:solidFill>
                  <a:srgbClr val="FF0000"/>
                </a:solidFill>
              </a:rPr>
              <a:t>(4*4)</a:t>
            </a:r>
            <a:r>
              <a:rPr lang="es-ES" sz="2500" dirty="0"/>
              <a:t>+1=17</a:t>
            </a:r>
          </a:p>
          <a:p>
            <a:pPr marL="0" indent="0" rtl="0">
              <a:buNone/>
            </a:pPr>
            <a:r>
              <a:rPr lang="es-ES" sz="2500" dirty="0"/>
              <a:t>	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s-ES" dirty="0"/>
              <a:t>Disposición 2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9" name="Marcador de posición de imagen 12">
            <a:extLst>
              <a:ext uri="{FF2B5EF4-FFF2-40B4-BE49-F238E27FC236}">
                <a16:creationId xmlns:a16="http://schemas.microsoft.com/office/drawing/2014/main" id="{74C8BABE-CCEB-46CD-BF25-0E9EB6601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2C832E98-5C7E-4608-B3C3-91282F7DBD94}"/>
              </a:ext>
            </a:extLst>
          </p:cNvPr>
          <p:cNvSpPr txBox="1">
            <a:spLocks/>
          </p:cNvSpPr>
          <p:nvPr/>
        </p:nvSpPr>
        <p:spPr>
          <a:xfrm>
            <a:off x="431800" y="1615626"/>
            <a:ext cx="9198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i="0" dirty="0"/>
              <a:t>Texto: “</a:t>
            </a:r>
            <a:r>
              <a:rPr lang="es-ES" sz="2600" i="0" dirty="0" err="1"/>
              <a:t>aaa</a:t>
            </a:r>
            <a:r>
              <a:rPr lang="es-ES" sz="2600" i="0" dirty="0"/>
              <a:t> </a:t>
            </a:r>
            <a:r>
              <a:rPr lang="es-ES" sz="2600" i="0" dirty="0" err="1"/>
              <a:t>bb</a:t>
            </a:r>
            <a:r>
              <a:rPr lang="es-ES" sz="2600" i="0" dirty="0"/>
              <a:t> cc </a:t>
            </a:r>
            <a:r>
              <a:rPr lang="es-ES" sz="2600" i="0" dirty="0" err="1"/>
              <a:t>ddddd</a:t>
            </a:r>
            <a:r>
              <a:rPr lang="es-ES" sz="2600" i="0" dirty="0"/>
              <a:t>”    Margen: 6</a:t>
            </a:r>
          </a:p>
        </p:txBody>
      </p:sp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72CC022-C9A0-49D2-94ED-268DBFDB2F2E}"/>
              </a:ext>
            </a:extLst>
          </p:cNvPr>
          <p:cNvSpPr txBox="1">
            <a:spLocks/>
          </p:cNvSpPr>
          <p:nvPr/>
        </p:nvSpPr>
        <p:spPr>
          <a:xfrm>
            <a:off x="5350337" y="2979759"/>
            <a:ext cx="4500000" cy="28702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500" dirty="0"/>
              <a:t> Salida: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500" dirty="0"/>
              <a:t>	</a:t>
            </a:r>
            <a:r>
              <a:rPr lang="es-ES" sz="2500" dirty="0" err="1"/>
              <a:t>aaa</a:t>
            </a:r>
            <a:r>
              <a:rPr lang="es-ES" sz="2500" dirty="0">
                <a:solidFill>
                  <a:srgbClr val="00B050"/>
                </a:solidFill>
              </a:rPr>
              <a:t>___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500" dirty="0"/>
              <a:t>	cc  </a:t>
            </a:r>
            <a:r>
              <a:rPr lang="es-ES" sz="2500" dirty="0" err="1"/>
              <a:t>bb</a:t>
            </a:r>
            <a:r>
              <a:rPr lang="es-ES" sz="2500" dirty="0"/>
              <a:t>_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500" dirty="0"/>
              <a:t>	</a:t>
            </a:r>
            <a:r>
              <a:rPr lang="es-ES" sz="2500" dirty="0" err="1"/>
              <a:t>ddddd</a:t>
            </a:r>
            <a:r>
              <a:rPr lang="es-ES" sz="2500" dirty="0"/>
              <a:t>_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25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500" dirty="0"/>
              <a:t>  Coste (sin):  3+1+1=5</a:t>
            </a:r>
          </a:p>
          <a:p>
            <a:pPr marL="0" indent="0">
              <a:buNone/>
            </a:pPr>
            <a:r>
              <a:rPr lang="es-ES" sz="2500" dirty="0"/>
              <a:t>  Coste (con):  </a:t>
            </a:r>
            <a:r>
              <a:rPr lang="es-ES" sz="2500" dirty="0">
                <a:solidFill>
                  <a:srgbClr val="00B050"/>
                </a:solidFill>
                <a:sym typeface="Wingdings" panose="05000000000000000000" pitchFamily="2" charset="2"/>
              </a:rPr>
              <a:t>(</a:t>
            </a:r>
            <a:r>
              <a:rPr lang="es-ES" sz="2500" dirty="0">
                <a:solidFill>
                  <a:srgbClr val="00B050"/>
                </a:solidFill>
              </a:rPr>
              <a:t>3*3)</a:t>
            </a:r>
            <a:r>
              <a:rPr lang="es-ES" sz="2500" dirty="0"/>
              <a:t>+1+1=11	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6AFB90E0-DD3B-4FC8-9B26-A69CD17C81A4}"/>
              </a:ext>
            </a:extLst>
          </p:cNvPr>
          <p:cNvSpPr txBox="1">
            <a:spLocks/>
          </p:cNvSpPr>
          <p:nvPr/>
        </p:nvSpPr>
        <p:spPr>
          <a:xfrm>
            <a:off x="501350" y="4035187"/>
            <a:ext cx="8450145" cy="236656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C8A129C-A703-4EAB-9FFE-3FFE46EBE852}"/>
              </a:ext>
            </a:extLst>
          </p:cNvPr>
          <p:cNvSpPr/>
          <p:nvPr/>
        </p:nvSpPr>
        <p:spPr>
          <a:xfrm>
            <a:off x="4884822" y="4623838"/>
            <a:ext cx="745958" cy="228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6352074-381F-4930-9FF3-EAC0F56A5107}"/>
              </a:ext>
            </a:extLst>
          </p:cNvPr>
          <p:cNvSpPr/>
          <p:nvPr/>
        </p:nvSpPr>
        <p:spPr>
          <a:xfrm>
            <a:off x="7042483" y="5309937"/>
            <a:ext cx="1074821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3A27955-229A-47A0-86EF-22950198047C}"/>
              </a:ext>
            </a:extLst>
          </p:cNvPr>
          <p:cNvSpPr/>
          <p:nvPr/>
        </p:nvSpPr>
        <p:spPr>
          <a:xfrm>
            <a:off x="7042484" y="5005137"/>
            <a:ext cx="1074821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8003F0D-3FFB-41E1-A70A-176958F994DE}"/>
              </a:ext>
            </a:extLst>
          </p:cNvPr>
          <p:cNvSpPr/>
          <p:nvPr/>
        </p:nvSpPr>
        <p:spPr>
          <a:xfrm>
            <a:off x="5422232" y="4973053"/>
            <a:ext cx="1074821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08812896-74B8-4218-BD0C-740DCBF7346A}"/>
              </a:ext>
            </a:extLst>
          </p:cNvPr>
          <p:cNvSpPr txBox="1">
            <a:spLocks/>
          </p:cNvSpPr>
          <p:nvPr/>
        </p:nvSpPr>
        <p:spPr>
          <a:xfrm>
            <a:off x="501350" y="1515626"/>
            <a:ext cx="8450145" cy="2366563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C588AC-0F0A-42AA-9F02-3D42A9EAF72C}"/>
              </a:ext>
            </a:extLst>
          </p:cNvPr>
          <p:cNvSpPr txBox="1"/>
          <p:nvPr/>
        </p:nvSpPr>
        <p:spPr>
          <a:xfrm>
            <a:off x="657725" y="1813826"/>
            <a:ext cx="800501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/>
              <a:t>Problema: Encontrar sucesión de líneas que formen el texto 	      con coste total mínimo.</a:t>
            </a:r>
          </a:p>
          <a:p>
            <a:endParaRPr lang="es-ES" sz="2500" dirty="0"/>
          </a:p>
          <a:p>
            <a:r>
              <a:rPr lang="es-ES" sz="2500" dirty="0"/>
              <a:t>Sub-problemas: Líneas hasta la palabra N con coste total 			   mínimo.</a:t>
            </a:r>
          </a:p>
          <a:p>
            <a:endParaRPr lang="es-ES" sz="2500" dirty="0"/>
          </a:p>
          <a:p>
            <a:r>
              <a:rPr lang="es-ES" sz="2500" dirty="0"/>
              <a:t>Ejemplo: “</a:t>
            </a:r>
            <a:r>
              <a:rPr lang="es-ES" sz="2500" dirty="0" err="1"/>
              <a:t>aaa</a:t>
            </a:r>
            <a:r>
              <a:rPr lang="es-ES" sz="2500" dirty="0"/>
              <a:t> </a:t>
            </a:r>
            <a:r>
              <a:rPr lang="es-ES" sz="2500" dirty="0" err="1"/>
              <a:t>bb</a:t>
            </a:r>
            <a:r>
              <a:rPr lang="es-ES" sz="2500" dirty="0"/>
              <a:t> cc </a:t>
            </a:r>
            <a:r>
              <a:rPr lang="es-ES" sz="2500" dirty="0" err="1"/>
              <a:t>ddddd</a:t>
            </a:r>
            <a:r>
              <a:rPr lang="es-ES" sz="2500" dirty="0"/>
              <a:t>”</a:t>
            </a:r>
          </a:p>
          <a:p>
            <a:r>
              <a:rPr lang="es-ES" sz="2500" dirty="0"/>
              <a:t>	Palabra 1: Coste mínimo: </a:t>
            </a:r>
            <a:r>
              <a:rPr lang="es-ES" sz="2500" dirty="0" err="1"/>
              <a:t>aaa</a:t>
            </a:r>
            <a:endParaRPr lang="es-ES" sz="2500" dirty="0"/>
          </a:p>
          <a:p>
            <a:r>
              <a:rPr lang="es-ES" sz="2500" dirty="0"/>
              <a:t>	Palabra 2: Coste mínimo de:	  </a:t>
            </a:r>
            <a:r>
              <a:rPr lang="es-ES" sz="2500" dirty="0" err="1"/>
              <a:t>aaa</a:t>
            </a:r>
            <a:r>
              <a:rPr lang="es-ES" sz="2500" dirty="0"/>
              <a:t> </a:t>
            </a:r>
            <a:r>
              <a:rPr lang="es-ES" sz="2500" dirty="0" err="1"/>
              <a:t>bb</a:t>
            </a:r>
            <a:r>
              <a:rPr lang="es-ES" sz="2500" dirty="0"/>
              <a:t>	</a:t>
            </a:r>
            <a:r>
              <a:rPr lang="es-ES" sz="2500" dirty="0" err="1"/>
              <a:t>aaa</a:t>
            </a:r>
            <a:endParaRPr lang="es-ES" sz="2500" dirty="0"/>
          </a:p>
          <a:p>
            <a:r>
              <a:rPr lang="es-ES" sz="2500" dirty="0"/>
              <a:t>							</a:t>
            </a:r>
            <a:r>
              <a:rPr lang="es-ES" sz="2500" dirty="0" err="1"/>
              <a:t>bb</a:t>
            </a:r>
            <a:endParaRPr lang="es-ES" sz="2500" dirty="0"/>
          </a:p>
          <a:p>
            <a:r>
              <a:rPr lang="es-ES" sz="2500" dirty="0"/>
              <a:t>	ETC.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Problema y Sub-problemas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s-ES" dirty="0"/>
              <a:t>División de problema en sub-problemas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8" name="Marcador de posición de imagen 12">
            <a:extLst>
              <a:ext uri="{FF2B5EF4-FFF2-40B4-BE49-F238E27FC236}">
                <a16:creationId xmlns:a16="http://schemas.microsoft.com/office/drawing/2014/main" id="{54F76B54-B354-43DD-849E-0348B3D09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Datos necesarios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dirty="0"/>
              <a:t>Datos necesarios para los sub-problemas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7" name="Marcador de posición de imagen 12">
            <a:extLst>
              <a:ext uri="{FF2B5EF4-FFF2-40B4-BE49-F238E27FC236}">
                <a16:creationId xmlns:a16="http://schemas.microsoft.com/office/drawing/2014/main" id="{420C7CEB-5ADA-435F-AF63-255B17C3F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0F59DD75-36DA-493A-8ECC-39B599EE4AF0}"/>
              </a:ext>
            </a:extLst>
          </p:cNvPr>
          <p:cNvSpPr txBox="1">
            <a:spLocks/>
          </p:cNvSpPr>
          <p:nvPr/>
        </p:nvSpPr>
        <p:spPr>
          <a:xfrm>
            <a:off x="431801" y="1512000"/>
            <a:ext cx="9198116" cy="4215032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36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5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948208-A8B7-453D-BD46-43A52388C8E0}"/>
              </a:ext>
            </a:extLst>
          </p:cNvPr>
          <p:cNvSpPr txBox="1"/>
          <p:nvPr/>
        </p:nvSpPr>
        <p:spPr>
          <a:xfrm>
            <a:off x="602188" y="1636043"/>
            <a:ext cx="841198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/>
              <a:t>Es necesario conocer el coste de todas las posibles líneas.</a:t>
            </a:r>
          </a:p>
          <a:p>
            <a:endParaRPr lang="es-ES" sz="2500" dirty="0"/>
          </a:p>
          <a:p>
            <a:r>
              <a:rPr lang="es-ES" sz="2500" dirty="0"/>
              <a:t>Pasos:</a:t>
            </a:r>
          </a:p>
          <a:p>
            <a:r>
              <a:rPr lang="es-ES" sz="2500" dirty="0"/>
              <a:t>	1-Calcular la longitud de las líneas </a:t>
            </a:r>
            <a:r>
              <a:rPr lang="es-ES" sz="2500" u="sng" dirty="0"/>
              <a:t>posibles</a:t>
            </a:r>
            <a:r>
              <a:rPr lang="es-ES" sz="2500" dirty="0"/>
              <a:t>.</a:t>
            </a:r>
          </a:p>
          <a:p>
            <a:r>
              <a:rPr lang="es-ES" sz="2500" dirty="0"/>
              <a:t>	2-Calcular el coste con las longitudes calculadas.</a:t>
            </a:r>
          </a:p>
          <a:p>
            <a:endParaRPr lang="es-ES" sz="2500" dirty="0"/>
          </a:p>
          <a:p>
            <a:r>
              <a:rPr lang="es-ES" sz="2500" dirty="0"/>
              <a:t>Forma: Tabla(i, j): el valor </a:t>
            </a:r>
            <a:r>
              <a:rPr lang="es-ES" sz="2500" i="1" dirty="0"/>
              <a:t>(i, j)</a:t>
            </a:r>
            <a:r>
              <a:rPr lang="es-ES" sz="2500" dirty="0"/>
              <a:t> es el coste de poner las palabras</a:t>
            </a:r>
          </a:p>
          <a:p>
            <a:r>
              <a:rPr lang="es-ES" sz="2500" dirty="0"/>
              <a:t>		de la palabra </a:t>
            </a:r>
            <a:r>
              <a:rPr lang="es-ES" sz="2500" i="1" dirty="0"/>
              <a:t>i</a:t>
            </a:r>
            <a:r>
              <a:rPr lang="es-ES" sz="2500" dirty="0"/>
              <a:t> a la palabra </a:t>
            </a:r>
            <a:r>
              <a:rPr lang="es-ES" sz="2500" i="1" dirty="0"/>
              <a:t>j.</a:t>
            </a:r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7" name="Marcador de posición de imagen 12">
            <a:extLst>
              <a:ext uri="{FF2B5EF4-FFF2-40B4-BE49-F238E27FC236}">
                <a16:creationId xmlns:a16="http://schemas.microsoft.com/office/drawing/2014/main" id="{5FDF5462-FE2B-422D-B2B1-8378EC237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a 12">
                <a:extLst>
                  <a:ext uri="{FF2B5EF4-FFF2-40B4-BE49-F238E27FC236}">
                    <a16:creationId xmlns:a16="http://schemas.microsoft.com/office/drawing/2014/main" id="{C8E766FB-86C1-4044-86DB-97838BFAF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92567"/>
                  </p:ext>
                </p:extLst>
              </p:nvPr>
            </p:nvGraphicFramePr>
            <p:xfrm>
              <a:off x="493932" y="741531"/>
              <a:ext cx="4255720" cy="244541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1144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a 12">
                <a:extLst>
                  <a:ext uri="{FF2B5EF4-FFF2-40B4-BE49-F238E27FC236}">
                    <a16:creationId xmlns:a16="http://schemas.microsoft.com/office/drawing/2014/main" id="{C8E766FB-86C1-4044-86DB-97838BFAF5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392567"/>
                  </p:ext>
                </p:extLst>
              </p:nvPr>
            </p:nvGraphicFramePr>
            <p:xfrm>
              <a:off x="493932" y="741531"/>
              <a:ext cx="4255720" cy="244541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1144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714" t="-159420" r="-102857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714" t="-159420" r="-2857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429" t="-263235" r="-302143" b="-2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714" t="-263235" r="-2857" b="-23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429" t="-357971" r="-302143" b="-1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2878" t="-357971" r="-204317" b="-1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714" t="-357971" r="-2857" b="-1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429" t="-347253" r="-302143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2878" t="-347253" r="-20431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00714" t="-347253" r="-10285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E0AAB3DB-EC37-4DF5-96DE-B9B8C3BC0811}"/>
              </a:ext>
            </a:extLst>
          </p:cNvPr>
          <p:cNvSpPr txBox="1"/>
          <p:nvPr/>
        </p:nvSpPr>
        <p:spPr>
          <a:xfrm>
            <a:off x="493932" y="218311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Longitud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73BB05AA-7F4F-4229-8D35-F4889C7C0D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929507"/>
                  </p:ext>
                </p:extLst>
              </p:nvPr>
            </p:nvGraphicFramePr>
            <p:xfrm>
              <a:off x="493103" y="3836645"/>
              <a:ext cx="4255720" cy="244541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1144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a 18">
                <a:extLst>
                  <a:ext uri="{FF2B5EF4-FFF2-40B4-BE49-F238E27FC236}">
                    <a16:creationId xmlns:a16="http://schemas.microsoft.com/office/drawing/2014/main" id="{73BB05AA-7F4F-4229-8D35-F4889C7C0D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9929507"/>
                  </p:ext>
                </p:extLst>
              </p:nvPr>
            </p:nvGraphicFramePr>
            <p:xfrm>
              <a:off x="493103" y="3836645"/>
              <a:ext cx="4255720" cy="244541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51144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851144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714" t="-159420" r="-102857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714" t="-159420" r="-2857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714" t="-263235" r="-302857" b="-2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714" t="-263235" r="-2857" b="-238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17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714" t="-357971" r="-302857" b="-1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714" t="-357971" r="-202857" b="-1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00714" t="-357971" r="-2857" b="-1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5532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714" t="-347253" r="-30285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714" t="-347253" r="-20285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0714" t="-347253" r="-10285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CuadroTexto 19">
            <a:extLst>
              <a:ext uri="{FF2B5EF4-FFF2-40B4-BE49-F238E27FC236}">
                <a16:creationId xmlns:a16="http://schemas.microsoft.com/office/drawing/2014/main" id="{44D8FCD3-81F3-47EA-B2FF-423F8E6E6523}"/>
              </a:ext>
            </a:extLst>
          </p:cNvPr>
          <p:cNvSpPr txBox="1"/>
          <p:nvPr/>
        </p:nvSpPr>
        <p:spPr>
          <a:xfrm>
            <a:off x="493103" y="3296838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Coste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3F8D30-FAE8-40F7-8B0E-E8AACADF3BAD}"/>
                  </a:ext>
                </a:extLst>
              </p:cNvPr>
              <p:cNvSpPr/>
              <p:nvPr/>
            </p:nvSpPr>
            <p:spPr>
              <a:xfrm>
                <a:off x="4820892" y="741531"/>
                <a:ext cx="52109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i="1" dirty="0"/>
                  <a:t>TL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𝑙𝑜𝑛𝑔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+1         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B3F8D30-FAE8-40F7-8B0E-E8AACADF3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92" y="741531"/>
                <a:ext cx="5210914" cy="369332"/>
              </a:xfrm>
              <a:prstGeom prst="rect">
                <a:avLst/>
              </a:prstGeom>
              <a:blipFill>
                <a:blip r:embed="rId6"/>
                <a:stretch>
                  <a:fillRect l="-1053"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D6553394-B4E5-412F-8D85-60157F2A0A67}"/>
                  </a:ext>
                </a:extLst>
              </p:cNvPr>
              <p:cNvSpPr/>
              <p:nvPr/>
            </p:nvSpPr>
            <p:spPr>
              <a:xfrm>
                <a:off x="4697493" y="1242181"/>
                <a:ext cx="52109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i="1" dirty="0"/>
                  <a:t>  TL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𝑙𝑜𝑛𝑔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                                 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D6553394-B4E5-412F-8D85-60157F2A0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493" y="1242181"/>
                <a:ext cx="521091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7B678EB-DFF6-4BAE-9BA9-B36C5C3B6060}"/>
                  </a:ext>
                </a:extLst>
              </p:cNvPr>
              <p:cNvSpPr/>
              <p:nvPr/>
            </p:nvSpPr>
            <p:spPr>
              <a:xfrm>
                <a:off x="4820892" y="1757945"/>
                <a:ext cx="508751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i="1" dirty="0"/>
                  <a:t>TL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s-E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𝑖𝑛𝑓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                                            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𝑠𝑖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s-ES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07B678EB-DFF6-4BAE-9BA9-B36C5C3B6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892" y="1757945"/>
                <a:ext cx="5087515" cy="369332"/>
              </a:xfrm>
              <a:prstGeom prst="rect">
                <a:avLst/>
              </a:prstGeom>
              <a:blipFill>
                <a:blip r:embed="rId8"/>
                <a:stretch>
                  <a:fillRect l="-1079" t="-8197" b="-245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04F3490C-E99B-4721-972E-E51AB7558B9F}"/>
                  </a:ext>
                </a:extLst>
              </p:cNvPr>
              <p:cNvSpPr/>
              <p:nvPr/>
            </p:nvSpPr>
            <p:spPr>
              <a:xfrm>
                <a:off x="4812634" y="3836645"/>
                <a:ext cx="5087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TC(i, j)=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– 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𝑇𝐿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E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si  TL(i, j) </a:t>
                </a:r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04F3490C-E99B-4721-972E-E51AB7558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34" y="3836645"/>
                <a:ext cx="5087514" cy="369332"/>
              </a:xfrm>
              <a:prstGeom prst="rect">
                <a:avLst/>
              </a:prstGeom>
              <a:blipFill>
                <a:blip r:embed="rId9"/>
                <a:stretch>
                  <a:fillRect l="-958" t="-9836" b="-229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adroTexto 26">
            <a:extLst>
              <a:ext uri="{FF2B5EF4-FFF2-40B4-BE49-F238E27FC236}">
                <a16:creationId xmlns:a16="http://schemas.microsoft.com/office/drawing/2014/main" id="{F4295FD2-442D-4840-935C-95248797C8B2}"/>
              </a:ext>
            </a:extLst>
          </p:cNvPr>
          <p:cNvSpPr txBox="1"/>
          <p:nvPr/>
        </p:nvSpPr>
        <p:spPr>
          <a:xfrm>
            <a:off x="4780667" y="2281531"/>
            <a:ext cx="522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También es infinito si no entra dentro del margen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70F0965F-C5D1-45EA-892B-F797AFFDC313}"/>
                  </a:ext>
                </a:extLst>
              </p:cNvPr>
              <p:cNvSpPr/>
              <p:nvPr/>
            </p:nvSpPr>
            <p:spPr>
              <a:xfrm>
                <a:off x="4820656" y="4293843"/>
                <a:ext cx="5087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TC(i, j)=	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s-E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si  TL(i, j)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70F0965F-C5D1-45EA-892B-F797AFFDC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656" y="4293843"/>
                <a:ext cx="5087514" cy="369332"/>
              </a:xfrm>
              <a:prstGeom prst="rect">
                <a:avLst/>
              </a:prstGeom>
              <a:blipFill>
                <a:blip r:embed="rId10"/>
                <a:stretch>
                  <a:fillRect l="-1079" t="-9836" b="-229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AB8C1C-8493-4317-8A08-0A16767E527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5" name="Marcador de posición de imagen 12">
            <a:extLst>
              <a:ext uri="{FF2B5EF4-FFF2-40B4-BE49-F238E27FC236}">
                <a16:creationId xmlns:a16="http://schemas.microsoft.com/office/drawing/2014/main" id="{CC24D7B0-455A-471B-B623-CE013D97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CB3B18F-5433-4235-95D9-3DD25C52897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Solución del problema usando la tabla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E467B79-9DE0-4A39-8F3F-CF900F20E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0531052"/>
                  </p:ext>
                </p:extLst>
              </p:nvPr>
            </p:nvGraphicFramePr>
            <p:xfrm>
              <a:off x="432000" y="1363579"/>
              <a:ext cx="5503580" cy="28875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00716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7458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65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E467B79-9DE0-4A39-8F3F-CF900F20E9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0531052"/>
                  </p:ext>
                </p:extLst>
              </p:nvPr>
            </p:nvGraphicFramePr>
            <p:xfrm>
              <a:off x="432000" y="1363579"/>
              <a:ext cx="5503580" cy="28875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00716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7458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53086" r="-102210" b="-33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153086" r="-2210" b="-33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250000" r="-301657" b="-2329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250000" r="-2210" b="-2329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354321" r="-301657" b="-1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67" t="-354321" r="-203333" b="-1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354321" r="-2210" b="-135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65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340741" r="-301657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67" t="-340741" r="-2033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40741" r="-102210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175FF067-1EBD-4163-8F37-BD44E027A5B2}"/>
              </a:ext>
            </a:extLst>
          </p:cNvPr>
          <p:cNvSpPr txBox="1"/>
          <p:nvPr/>
        </p:nvSpPr>
        <p:spPr>
          <a:xfrm>
            <a:off x="432000" y="4533986"/>
            <a:ext cx="7566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/>
              <a:t>Lista </a:t>
            </a:r>
            <a:r>
              <a:rPr lang="es-ES" sz="2500" b="1" i="1" dirty="0"/>
              <a:t>c( j )</a:t>
            </a:r>
            <a:r>
              <a:rPr lang="es-ES" sz="2500" dirty="0"/>
              <a:t>: El valor </a:t>
            </a:r>
            <a:r>
              <a:rPr lang="es-ES" sz="2500" i="1" dirty="0"/>
              <a:t>c(j)</a:t>
            </a:r>
            <a:r>
              <a:rPr lang="es-ES" sz="2500" dirty="0"/>
              <a:t> es el coste mínimo total de poner</a:t>
            </a:r>
          </a:p>
          <a:p>
            <a:r>
              <a:rPr lang="es-ES" sz="2500" dirty="0"/>
              <a:t>	       las palabras hasta la palabra </a:t>
            </a:r>
            <a:r>
              <a:rPr lang="es-ES" sz="2500" i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7F0744D-B326-4B14-9604-E05382472924}"/>
                  </a:ext>
                </a:extLst>
              </p:cNvPr>
              <p:cNvSpPr/>
              <p:nvPr/>
            </p:nvSpPr>
            <p:spPr>
              <a:xfrm>
                <a:off x="432000" y="5758483"/>
                <a:ext cx="7394973" cy="737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𝐹𝑜𝑟𝑚𝑎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𝑟𝑒𝑐𝑢𝑟𝑠𝑖𝑣𝑎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s-ES" i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𝑚𝑖𝑛𝑖𝑚𝑜</m:t>
                                      </m:r>
                                    </m:e>
                                    <m:sub>
                                      <m:r>
                                        <a:rPr lang="es-ES" i="0">
                                          <a:latin typeface="Cambria Math" panose="02040503050406030204" pitchFamily="18" charset="0"/>
                                        </a:rPr>
                                        <m:t>1≤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i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s-E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𝑡𝑐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s-ES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</m:d>
                            </m:e>
                          </m:eqAr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f>
                        <m:fPr>
                          <m:type m:val="noBar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=0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𝑠𝑖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&gt;0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7F0744D-B326-4B14-9604-E053824729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00" y="5758483"/>
                <a:ext cx="7394973" cy="7379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7811D7C-06C8-4D98-9CF0-0D9B07B8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98296"/>
              </p:ext>
            </p:extLst>
          </p:nvPr>
        </p:nvGraphicFramePr>
        <p:xfrm>
          <a:off x="6112042" y="2805260"/>
          <a:ext cx="3545725" cy="58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145">
                  <a:extLst>
                    <a:ext uri="{9D8B030D-6E8A-4147-A177-3AD203B41FA5}">
                      <a16:colId xmlns:a16="http://schemas.microsoft.com/office/drawing/2014/main" val="1982308017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907793668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1876579934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3747806001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2013220962"/>
                    </a:ext>
                  </a:extLst>
                </a:gridCol>
              </a:tblGrid>
              <a:tr h="5814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C(J):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53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0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F67E4A-9395-4770-BF59-8A6157BCE1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5" name="Marcador de posición de imagen 12">
            <a:extLst>
              <a:ext uri="{FF2B5EF4-FFF2-40B4-BE49-F238E27FC236}">
                <a16:creationId xmlns:a16="http://schemas.microsoft.com/office/drawing/2014/main" id="{063E6EE0-E680-45BD-B856-32AB4862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1" r="32141"/>
          <a:stretch>
            <a:fillRect/>
          </a:stretch>
        </p:blipFill>
        <p:spPr>
          <a:xfrm>
            <a:off x="9980476" y="0"/>
            <a:ext cx="2211524" cy="6192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2E3EE17-68BF-443D-9B87-EC1F01D5DDCE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Saltos de línea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2CC1B0D-EB85-4AC1-A704-B7471CE56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45674"/>
              </p:ext>
            </p:extLst>
          </p:nvPr>
        </p:nvGraphicFramePr>
        <p:xfrm>
          <a:off x="6096000" y="2424866"/>
          <a:ext cx="3545725" cy="58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145">
                  <a:extLst>
                    <a:ext uri="{9D8B030D-6E8A-4147-A177-3AD203B41FA5}">
                      <a16:colId xmlns:a16="http://schemas.microsoft.com/office/drawing/2014/main" val="1982308017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907793668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1876579934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3747806001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2013220962"/>
                    </a:ext>
                  </a:extLst>
                </a:gridCol>
              </a:tblGrid>
              <a:tr h="5814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C(J):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53922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0A8890D-606C-4845-8EE8-5F049A974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17027"/>
              </p:ext>
            </p:extLst>
          </p:nvPr>
        </p:nvGraphicFramePr>
        <p:xfrm>
          <a:off x="6096000" y="3006345"/>
          <a:ext cx="3534117" cy="58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7493">
                  <a:extLst>
                    <a:ext uri="{9D8B030D-6E8A-4147-A177-3AD203B41FA5}">
                      <a16:colId xmlns:a16="http://schemas.microsoft.com/office/drawing/2014/main" val="1982308017"/>
                    </a:ext>
                  </a:extLst>
                </a:gridCol>
                <a:gridCol w="699156">
                  <a:extLst>
                    <a:ext uri="{9D8B030D-6E8A-4147-A177-3AD203B41FA5}">
                      <a16:colId xmlns:a16="http://schemas.microsoft.com/office/drawing/2014/main" val="907793668"/>
                    </a:ext>
                  </a:extLst>
                </a:gridCol>
                <a:gridCol w="699156">
                  <a:extLst>
                    <a:ext uri="{9D8B030D-6E8A-4147-A177-3AD203B41FA5}">
                      <a16:colId xmlns:a16="http://schemas.microsoft.com/office/drawing/2014/main" val="1876579934"/>
                    </a:ext>
                  </a:extLst>
                </a:gridCol>
                <a:gridCol w="699156">
                  <a:extLst>
                    <a:ext uri="{9D8B030D-6E8A-4147-A177-3AD203B41FA5}">
                      <a16:colId xmlns:a16="http://schemas.microsoft.com/office/drawing/2014/main" val="3747806001"/>
                    </a:ext>
                  </a:extLst>
                </a:gridCol>
                <a:gridCol w="699156">
                  <a:extLst>
                    <a:ext uri="{9D8B030D-6E8A-4147-A177-3AD203B41FA5}">
                      <a16:colId xmlns:a16="http://schemas.microsoft.com/office/drawing/2014/main" val="2013220962"/>
                    </a:ext>
                  </a:extLst>
                </a:gridCol>
              </a:tblGrid>
              <a:tr h="5814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R(J):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5392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E812822-AC0A-4CF7-BE93-D84B550883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865708"/>
                  </p:ext>
                </p:extLst>
              </p:nvPr>
            </p:nvGraphicFramePr>
            <p:xfrm>
              <a:off x="432000" y="1409470"/>
              <a:ext cx="5503580" cy="28875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00716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7458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65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9E812822-AC0A-4CF7-BE93-D84B550883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865708"/>
                  </p:ext>
                </p:extLst>
              </p:nvPr>
            </p:nvGraphicFramePr>
            <p:xfrm>
              <a:off x="432000" y="1409470"/>
              <a:ext cx="5503580" cy="28875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100716">
                      <a:extLst>
                        <a:ext uri="{9D8B030D-6E8A-4147-A177-3AD203B41FA5}">
                          <a16:colId xmlns:a16="http://schemas.microsoft.com/office/drawing/2014/main" val="100831351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156528636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3291927926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146610468"/>
                        </a:ext>
                      </a:extLst>
                    </a:gridCol>
                    <a:gridCol w="1100716">
                      <a:extLst>
                        <a:ext uri="{9D8B030D-6E8A-4147-A177-3AD203B41FA5}">
                          <a16:colId xmlns:a16="http://schemas.microsoft.com/office/drawing/2014/main" val="2044824693"/>
                        </a:ext>
                      </a:extLst>
                    </a:gridCol>
                  </a:tblGrid>
                  <a:tr h="7458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Palabras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aaa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bb</a:t>
                          </a:r>
                          <a:endParaRPr lang="es-E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/>
                            <a:t>cc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 err="1"/>
                            <a:t>ddddd</a:t>
                          </a:r>
                          <a:endParaRPr lang="es-E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786929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aaa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i="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150000" r="-102210" b="-3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150000" r="-2210" b="-3317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04235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bb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253086" r="-301657" b="-2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253086" r="-2210" b="-235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2153566"/>
                      </a:ext>
                    </a:extLst>
                  </a:tr>
                  <a:tr h="4951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>
                              <a:solidFill>
                                <a:schemeClr val="bg1"/>
                              </a:solidFill>
                            </a:rPr>
                            <a:t>cc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353086" r="-301657" b="-1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67" t="-353086" r="-203333" b="-1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0000" t="-353086" r="-2210" b="-135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7677005"/>
                      </a:ext>
                    </a:extLst>
                  </a:tr>
                  <a:tr h="6563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 err="1">
                              <a:solidFill>
                                <a:schemeClr val="bg1"/>
                              </a:solidFill>
                            </a:rPr>
                            <a:t>ddddd</a:t>
                          </a:r>
                          <a:endParaRPr lang="es-ES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552" t="-339815" r="-301657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667" t="-339815" r="-2033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000" t="-339815" r="-102210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b="1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8670411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248962D-9259-4E0C-87FB-5DFB73191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166464"/>
              </p:ext>
            </p:extLst>
          </p:nvPr>
        </p:nvGraphicFramePr>
        <p:xfrm>
          <a:off x="6096000" y="1837874"/>
          <a:ext cx="3545725" cy="58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145">
                  <a:extLst>
                    <a:ext uri="{9D8B030D-6E8A-4147-A177-3AD203B41FA5}">
                      <a16:colId xmlns:a16="http://schemas.microsoft.com/office/drawing/2014/main" val="1982308017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907793668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1876579934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3747806001"/>
                    </a:ext>
                  </a:extLst>
                </a:gridCol>
                <a:gridCol w="709145">
                  <a:extLst>
                    <a:ext uri="{9D8B030D-6E8A-4147-A177-3AD203B41FA5}">
                      <a16:colId xmlns:a16="http://schemas.microsoft.com/office/drawing/2014/main" val="2013220962"/>
                    </a:ext>
                  </a:extLst>
                </a:gridCol>
              </a:tblGrid>
              <a:tr h="5814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53922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C9E3A033-0DDC-4D2C-AE6C-E69B39379738}"/>
              </a:ext>
            </a:extLst>
          </p:cNvPr>
          <p:cNvSpPr txBox="1"/>
          <p:nvPr/>
        </p:nvSpPr>
        <p:spPr>
          <a:xfrm>
            <a:off x="432000" y="4586756"/>
            <a:ext cx="81547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dirty="0"/>
              <a:t>Lista </a:t>
            </a:r>
            <a:r>
              <a:rPr lang="es-ES" sz="2500" i="1" dirty="0"/>
              <a:t>r(j)</a:t>
            </a:r>
            <a:r>
              <a:rPr lang="es-ES" sz="2500" dirty="0"/>
              <a:t>: Palabra desde la que se escribe la línea </a:t>
            </a:r>
            <a:r>
              <a:rPr lang="es-ES" sz="2500" i="1" dirty="0"/>
              <a:t>(i, j)</a:t>
            </a:r>
            <a:r>
              <a:rPr lang="es-ES" sz="2500" dirty="0"/>
              <a:t> para la</a:t>
            </a:r>
          </a:p>
          <a:p>
            <a:r>
              <a:rPr lang="es-ES" sz="2500" dirty="0"/>
              <a:t>	     sucesión de menor coste de líneas hasta la palabra </a:t>
            </a:r>
            <a:r>
              <a:rPr lang="es-ES" sz="2500" i="1" dirty="0"/>
              <a:t>j</a:t>
            </a:r>
            <a:r>
              <a:rPr lang="es-ES" sz="2500" dirty="0"/>
              <a:t>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58FD771-9568-4F82-8DEF-28E55BE284B5}"/>
              </a:ext>
            </a:extLst>
          </p:cNvPr>
          <p:cNvSpPr txBox="1"/>
          <p:nvPr/>
        </p:nvSpPr>
        <p:spPr>
          <a:xfrm>
            <a:off x="505739" y="5423793"/>
            <a:ext cx="808105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2500" dirty="0"/>
              <a:t>Los saltos de línea se consiguen recorriendo las líneas </a:t>
            </a:r>
          </a:p>
          <a:p>
            <a:pPr algn="just"/>
            <a:r>
              <a:rPr lang="es-ES" sz="2500" dirty="0"/>
              <a:t>necesarias para el texto completo, recorriendo </a:t>
            </a:r>
            <a:r>
              <a:rPr lang="es-ES" sz="2500" i="1" dirty="0"/>
              <a:t>r(r(j)-1) </a:t>
            </a:r>
          </a:p>
          <a:p>
            <a:pPr algn="just"/>
            <a:r>
              <a:rPr lang="es-ES" sz="2500" dirty="0"/>
              <a:t>empezando desde la última posición hasta la primera palabra.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A37EF183-4935-497C-8B21-BC55C799D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1477"/>
              </p:ext>
            </p:extLst>
          </p:nvPr>
        </p:nvGraphicFramePr>
        <p:xfrm>
          <a:off x="6107608" y="3587824"/>
          <a:ext cx="3522507" cy="5814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6353">
                  <a:extLst>
                    <a:ext uri="{9D8B030D-6E8A-4147-A177-3AD203B41FA5}">
                      <a16:colId xmlns:a16="http://schemas.microsoft.com/office/drawing/2014/main" val="1982308017"/>
                    </a:ext>
                  </a:extLst>
                </a:gridCol>
                <a:gridCol w="868718">
                  <a:extLst>
                    <a:ext uri="{9D8B030D-6E8A-4147-A177-3AD203B41FA5}">
                      <a16:colId xmlns:a16="http://schemas.microsoft.com/office/drawing/2014/main" val="907793668"/>
                    </a:ext>
                  </a:extLst>
                </a:gridCol>
                <a:gridCol w="868718">
                  <a:extLst>
                    <a:ext uri="{9D8B030D-6E8A-4147-A177-3AD203B41FA5}">
                      <a16:colId xmlns:a16="http://schemas.microsoft.com/office/drawing/2014/main" val="1876579934"/>
                    </a:ext>
                  </a:extLst>
                </a:gridCol>
                <a:gridCol w="868718">
                  <a:extLst>
                    <a:ext uri="{9D8B030D-6E8A-4147-A177-3AD203B41FA5}">
                      <a16:colId xmlns:a16="http://schemas.microsoft.com/office/drawing/2014/main" val="3747806001"/>
                    </a:ext>
                  </a:extLst>
                </a:gridCol>
              </a:tblGrid>
              <a:tr h="58147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Saltos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53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6377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53_TF16411245.potx" id="{E8952088-D048-4073-95D4-0558EE9F43E6}" vid="{C7DF3C0D-9A30-4C51-86AE-01ED9D78E13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4">
    <a:dk1>
      <a:srgbClr val="000000"/>
    </a:dk1>
    <a:lt1>
      <a:srgbClr val="FFFFFF"/>
    </a:lt1>
    <a:dk2>
      <a:srgbClr val="000000"/>
    </a:dk2>
    <a:lt2>
      <a:srgbClr val="FFFFFF"/>
    </a:lt2>
    <a:accent1>
      <a:srgbClr val="5CB8B3"/>
    </a:accent1>
    <a:accent2>
      <a:srgbClr val="F5D66E"/>
    </a:accent2>
    <a:accent3>
      <a:srgbClr val="D78189"/>
    </a:accent3>
    <a:accent4>
      <a:srgbClr val="7030A0"/>
    </a:accent4>
    <a:accent5>
      <a:srgbClr val="0070C0"/>
    </a:accent5>
    <a:accent6>
      <a:srgbClr val="C4D36D"/>
    </a:accent6>
    <a:hlink>
      <a:srgbClr val="54C3BD"/>
    </a:hlink>
    <a:folHlink>
      <a:srgbClr val="54C3B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B61CFE-D4DA-4753-A9A5-D482B9609A35}">
  <ds:schemaRefs>
    <ds:schemaRef ds:uri="6dc4bcd6-49db-4c07-9060-8acfc67cef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fb0879af-3eba-417a-a55a-ffe6dcd6ca77"/>
    <ds:schemaRef ds:uri="http://purl.org/dc/elements/1.1/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A784AD-7888-482C-A72A-80D3063962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Panorámica</PresentationFormat>
  <Paragraphs>228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Times New Roman</vt:lpstr>
      <vt:lpstr>Wingdings</vt:lpstr>
      <vt:lpstr>Tema de Office</vt:lpstr>
      <vt:lpstr>tyPESETTING</vt:lpstr>
      <vt:lpstr>iNTRODUCCIóN</vt:lpstr>
      <vt:lpstr>TypeSetting</vt:lpstr>
      <vt:lpstr>Penalización</vt:lpstr>
      <vt:lpstr>Problema y Sub-problemas</vt:lpstr>
      <vt:lpstr>Datos necesarios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2018-11-07T22:34:08Z</dcterms:created>
  <dcterms:modified xsi:type="dcterms:W3CDTF">2018-11-08T12:53:24Z</dcterms:modified>
</cp:coreProperties>
</file>